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121" d="100"/>
          <a:sy n="121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2024/5/9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 dirty="0"/>
          </a:p>
        </p:txBody>
      </p:sp>
      <p:sp>
        <p:nvSpPr>
          <p:cNvPr id="2" name="円/楕円 3">
            <a:extLst>
              <a:ext uri="{FF2B5EF4-FFF2-40B4-BE49-F238E27FC236}">
                <a16:creationId xmlns:a16="http://schemas.microsoft.com/office/drawing/2014/main" id="{BDB9398D-41AD-1DB5-1234-60811A0F18D9}"/>
              </a:ext>
            </a:extLst>
          </p:cNvPr>
          <p:cNvSpPr/>
          <p:nvPr userDrawn="1"/>
        </p:nvSpPr>
        <p:spPr>
          <a:xfrm>
            <a:off x="8497721" y="6230795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3465F1-2605-57CD-4DB1-C237B795DD1F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6" name="弦 5">
            <a:extLst>
              <a:ext uri="{FF2B5EF4-FFF2-40B4-BE49-F238E27FC236}">
                <a16:creationId xmlns:a16="http://schemas.microsoft.com/office/drawing/2014/main" id="{EAA77AE0-64BC-CED4-C827-7E024AE37B5F}"/>
              </a:ext>
            </a:extLst>
          </p:cNvPr>
          <p:cNvSpPr/>
          <p:nvPr userDrawn="1"/>
        </p:nvSpPr>
        <p:spPr>
          <a:xfrm rot="16200000">
            <a:off x="8491626" y="6224701"/>
            <a:ext cx="588253" cy="576063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E88E1E-0A4C-03F6-0968-0C3D2EF56963}"/>
              </a:ext>
            </a:extLst>
          </p:cNvPr>
          <p:cNvSpPr txBox="1"/>
          <p:nvPr userDrawn="1"/>
        </p:nvSpPr>
        <p:spPr>
          <a:xfrm>
            <a:off x="8596070" y="6442913"/>
            <a:ext cx="49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9492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ハンズオン用リポジトリ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630932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https://github.com/kaityo256/make_tutorial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引数なしで実行した場合、暗黙に最初のターゲットを指定したことになる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FAC491-BE0A-ED3D-C3DF-DC8A3821F4C3}"/>
              </a:ext>
            </a:extLst>
          </p:cNvPr>
          <p:cNvSpPr txBox="1"/>
          <p:nvPr/>
        </p:nvSpPr>
        <p:spPr>
          <a:xfrm>
            <a:off x="4696846" y="436510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デフォルトターゲットが未指定の場合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 dirty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32445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50912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755576" y="580526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dirty="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85293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323528" y="908720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5856" y="1628800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a.out</a:t>
            </a:r>
            <a:r>
              <a:rPr lang="ja-JP" altLang="en-US" sz="3200" dirty="0"/>
              <a:t>を作るには</a:t>
            </a:r>
            <a:r>
              <a:rPr lang="en-US" altLang="ja-JP" sz="3200" dirty="0" err="1"/>
              <a:t>main.o</a:t>
            </a:r>
            <a:r>
              <a:rPr lang="ja-JP" altLang="en-US" sz="3200" dirty="0"/>
              <a:t>が必要</a:t>
            </a:r>
            <a:endParaRPr kumimoji="1"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2843808" y="126876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55576" y="299695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カギ線コネクタ 8"/>
          <p:cNvCxnSpPr>
            <a:stCxn id="6" idx="4"/>
            <a:endCxn id="7" idx="0"/>
          </p:cNvCxnSpPr>
          <p:nvPr/>
        </p:nvCxnSpPr>
        <p:spPr>
          <a:xfrm rot="5400000">
            <a:off x="1151620" y="1196752"/>
            <a:ext cx="1512168" cy="208823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31640" y="17008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マッチ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67744" y="357301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マッチにより</a:t>
            </a:r>
            <a:r>
              <a:rPr kumimoji="1" lang="en-US" altLang="ja-JP" sz="3600" dirty="0"/>
              <a:t>%=main</a:t>
            </a:r>
            <a:r>
              <a:rPr kumimoji="1" lang="ja-JP" altLang="en-US" sz="3600" dirty="0"/>
              <a:t>と展開</a:t>
            </a:r>
          </a:p>
        </p:txBody>
      </p:sp>
      <p:sp>
        <p:nvSpPr>
          <p:cNvPr id="13" name="下矢印 12"/>
          <p:cNvSpPr/>
          <p:nvPr/>
        </p:nvSpPr>
        <p:spPr>
          <a:xfrm>
            <a:off x="1259632" y="3717032"/>
            <a:ext cx="648072" cy="792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472514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7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自動変数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マクロ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3528" y="1124744"/>
            <a:ext cx="532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979712" y="1700808"/>
            <a:ext cx="792088" cy="648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24928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依存関係の一番左に展開される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5" idx="2"/>
            <a:endCxn id="11" idx="0"/>
          </p:cNvCxnSpPr>
          <p:nvPr/>
        </p:nvCxnSpPr>
        <p:spPr>
          <a:xfrm>
            <a:off x="2375756" y="2348880"/>
            <a:ext cx="35667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31640" y="292494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528" y="3645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他には・・・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1187624" y="436510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$@</a:t>
            </a:r>
            <a:endParaRPr lang="ja-JP" altLang="en-US" sz="3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9712" y="4437112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ターゲット名に展開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>
                <a:latin typeface="Menlo" panose="020B0609030804020204"/>
              </a:rPr>
              <a:t>main.o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187624" y="50851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$*</a:t>
            </a:r>
            <a:endParaRPr lang="ja-JP" altLang="en-US" sz="3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79712" y="5085184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パターンがマッチした部分 </a:t>
            </a:r>
            <a:r>
              <a:rPr lang="en-US" altLang="ja-JP" sz="2800" dirty="0"/>
              <a:t>(</a:t>
            </a:r>
            <a:r>
              <a:rPr lang="en-US" altLang="ja-JP" sz="2800" dirty="0">
                <a:latin typeface="Menlo" panose="020B0609030804020204"/>
              </a:rPr>
              <a:t>main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76256" y="56612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等多数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5536" y="623731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気になったら「</a:t>
            </a:r>
            <a:r>
              <a:rPr lang="en-US" altLang="ja-JP" dirty="0"/>
              <a:t>make </a:t>
            </a:r>
            <a:r>
              <a:rPr lang="ja-JP" altLang="en-US" dirty="0"/>
              <a:t>自動変数」で検索してください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9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7584" y="1052736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下矢印 4"/>
          <p:cNvSpPr/>
          <p:nvPr/>
        </p:nvSpPr>
        <p:spPr>
          <a:xfrm>
            <a:off x="2051720" y="2492896"/>
            <a:ext cx="720080" cy="83439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7824" y="26369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ターゲットとして</a:t>
            </a:r>
            <a:r>
              <a:rPr lang="en-US" altLang="ja-JP" sz="2800" dirty="0" err="1">
                <a:latin typeface="Menlo" panose="020B0609030804020204"/>
              </a:rPr>
              <a:t>main.o</a:t>
            </a:r>
            <a:r>
              <a:rPr lang="ja-JP" altLang="en-US" sz="2800" dirty="0"/>
              <a:t>がマッチ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827584" y="3501008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99592" y="544522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err="1">
                <a:latin typeface="Menlo" panose="020B0609030804020204"/>
              </a:rPr>
              <a:t>sub.o</a:t>
            </a:r>
            <a:r>
              <a:rPr lang="ja-JP" altLang="en-US" sz="2800" dirty="0"/>
              <a:t>も同様</a:t>
            </a:r>
          </a:p>
        </p:txBody>
      </p:sp>
    </p:spTree>
    <p:extLst>
      <p:ext uri="{BB962C8B-B14F-4D97-AF65-F5344CB8AC3E}">
        <p14:creationId xmlns:p14="http://schemas.microsoft.com/office/powerpoint/2010/main" val="175887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611560" y="2276872"/>
            <a:ext cx="576064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539552" y="3356992"/>
            <a:ext cx="648072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256490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コンパイルとリンクで</a:t>
            </a:r>
            <a:endParaRPr kumimoji="1" lang="en-US" altLang="ja-JP" sz="2400" dirty="0"/>
          </a:p>
          <a:p>
            <a:r>
              <a:rPr kumimoji="1" lang="ja-JP" altLang="en-US" sz="2400" dirty="0"/>
              <a:t>同じコマンドを</a:t>
            </a:r>
            <a:r>
              <a:rPr lang="ja-JP" altLang="en-US" sz="2400" dirty="0"/>
              <a:t>使っている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22920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別のコンパイラを使う時、二か所を修正しなければならない</a:t>
            </a:r>
            <a:endParaRPr kumimoji="1" lang="ja-JP" altLang="en-US" sz="2400" dirty="0"/>
          </a:p>
        </p:txBody>
      </p:sp>
      <p:sp>
        <p:nvSpPr>
          <p:cNvPr id="8" name="下矢印 7"/>
          <p:cNvSpPr/>
          <p:nvPr/>
        </p:nvSpPr>
        <p:spPr>
          <a:xfrm rot="16200000">
            <a:off x="575556" y="59132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9632" y="5877272"/>
            <a:ext cx="350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DRY</a:t>
            </a:r>
            <a:r>
              <a:rPr kumimoji="1" lang="ja-JP" altLang="en-US" sz="3200" dirty="0"/>
              <a:t>原則に反する</a:t>
            </a:r>
          </a:p>
        </p:txBody>
      </p:sp>
      <p:cxnSp>
        <p:nvCxnSpPr>
          <p:cNvPr id="13" name="カギ線コネクタ 12"/>
          <p:cNvCxnSpPr>
            <a:cxnSpLocks/>
            <a:stCxn id="6" idx="1"/>
            <a:endCxn id="4" idx="3"/>
          </p:cNvCxnSpPr>
          <p:nvPr/>
        </p:nvCxnSpPr>
        <p:spPr>
          <a:xfrm rot="10800000">
            <a:off x="1187624" y="2494345"/>
            <a:ext cx="3384376" cy="4860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1187624" y="2980403"/>
            <a:ext cx="3384376" cy="594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323528" y="1124744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</p:spTree>
    <p:extLst>
      <p:ext uri="{BB962C8B-B14F-4D97-AF65-F5344CB8AC3E}">
        <p14:creationId xmlns:p14="http://schemas.microsoft.com/office/powerpoint/2010/main" val="20909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44008" y="1700808"/>
            <a:ext cx="4284984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CXX=g++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%.o: %.cpp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-c $&lt;</a:t>
            </a: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clean: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107504" y="1700808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all: a.out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a.out: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%.o: %.cpp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-c $&lt;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clean: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5" name="下矢印 4"/>
          <p:cNvSpPr/>
          <p:nvPr/>
        </p:nvSpPr>
        <p:spPr>
          <a:xfrm rot="16200000">
            <a:off x="4103948" y="33209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052736"/>
            <a:ext cx="764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CXX</a:t>
            </a:r>
            <a:r>
              <a:rPr kumimoji="1" lang="ja-JP" altLang="en-US" sz="2800" dirty="0"/>
              <a:t>という変数を定義し、</a:t>
            </a:r>
            <a:r>
              <a:rPr lang="en-US" altLang="ja-JP" sz="2800" dirty="0"/>
              <a:t>g++</a:t>
            </a:r>
            <a:r>
              <a:rPr lang="ja-JP" altLang="en-US" sz="2800" dirty="0"/>
              <a:t>という値を代入</a:t>
            </a:r>
            <a:endParaRPr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6237312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コンパイラを変更する場合は、一か所だけ修正すればよくなった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0192" y="486916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使う時は</a:t>
            </a:r>
            <a:r>
              <a:rPr lang="en-US" altLang="ja-JP" dirty="0"/>
              <a:t>$(</a:t>
            </a:r>
            <a:r>
              <a:rPr lang="ja-JP" altLang="en-US" dirty="0"/>
              <a:t>変数名</a:t>
            </a:r>
            <a:r>
              <a:rPr lang="en-US" altLang="ja-JP" dirty="0"/>
              <a:t>)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  <p:sp>
        <p:nvSpPr>
          <p:cNvPr id="11" name="楕円 10"/>
          <p:cNvSpPr/>
          <p:nvPr/>
        </p:nvSpPr>
        <p:spPr>
          <a:xfrm>
            <a:off x="5868144" y="443711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/>
          <p:cNvCxnSpPr>
            <a:stCxn id="8" idx="1"/>
          </p:cNvCxnSpPr>
          <p:nvPr/>
        </p:nvCxnSpPr>
        <p:spPr>
          <a:xfrm rot="10800000">
            <a:off x="5940152" y="4653136"/>
            <a:ext cx="360040" cy="4006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2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依存関係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051720" y="1628800"/>
            <a:ext cx="475252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2893" y="1052736"/>
            <a:ext cx="896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</a:t>
            </a:r>
            <a:r>
              <a:rPr lang="ja-JP" altLang="en-US" sz="2400" dirty="0"/>
              <a:t>の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には、</a:t>
            </a:r>
            <a:r>
              <a:rPr lang="en-US" altLang="ja-JP" sz="2400" dirty="0">
                <a:latin typeface="Menlo"/>
              </a:rPr>
              <a:t>param.hpp</a:t>
            </a:r>
            <a:r>
              <a:rPr lang="ja-JP" altLang="en-US" sz="2400" dirty="0"/>
              <a:t>の依存関係が正しく入っていない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6093296"/>
            <a:ext cx="6809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依存関係を</a:t>
            </a:r>
            <a:r>
              <a:rPr lang="en-US" altLang="ja-JP" sz="2800" dirty="0"/>
              <a:t>make</a:t>
            </a:r>
            <a:r>
              <a:rPr lang="ja-JP" altLang="en-US" sz="2800" dirty="0"/>
              <a:t>にどうやって教えるか？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60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pic>
        <p:nvPicPr>
          <p:cNvPr id="1026" name="Picture 2" descr="高い壺を割ってしまった人のイラスト（事故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2812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バツのマークのイラスト「×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971600" y="11247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がんばって人間</a:t>
            </a:r>
            <a:r>
              <a:rPr lang="ja-JP" altLang="en-US" sz="3200" dirty="0"/>
              <a:t>が依存関係を書く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191683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ツールに自動的に依存関係を抽出させる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3608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人間のミスを防ぐための仕組みを</a:t>
            </a:r>
            <a:endParaRPr lang="en-US" altLang="ja-JP" sz="3200" dirty="0"/>
          </a:p>
          <a:p>
            <a:r>
              <a:rPr lang="ja-JP" altLang="en-US" sz="3200" dirty="0"/>
              <a:t>人間が作るのはナンセンス</a:t>
            </a:r>
            <a:endParaRPr lang="en-US" altLang="ja-JP" sz="3200" dirty="0"/>
          </a:p>
        </p:txBody>
      </p:sp>
      <p:pic>
        <p:nvPicPr>
          <p:cNvPr id="10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96752"/>
            <a:ext cx="722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g++</a:t>
            </a:r>
            <a:r>
              <a:rPr kumimoji="1" lang="ja-JP" altLang="en-US" sz="3200" dirty="0"/>
              <a:t>は</a:t>
            </a:r>
            <a:r>
              <a:rPr lang="en-US" altLang="ja-JP" sz="3200" dirty="0"/>
              <a:t>Make</a:t>
            </a:r>
            <a:r>
              <a:rPr lang="ja-JP" altLang="en-US" sz="3200" dirty="0"/>
              <a:t>用の依存関係を出力できる</a:t>
            </a:r>
            <a:endParaRPr kumimoji="1" lang="ja-JP" altLang="en-US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115616" y="1988840"/>
            <a:ext cx="6192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main.o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main.cpp param.hpp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sub.o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sub.cpp param.hpp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971600" y="4437112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 &gt; makefile.dep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544" y="371703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ファイルにリダイレクトして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515719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Makefile</a:t>
            </a:r>
            <a:r>
              <a:rPr lang="ja-JP" altLang="en-US" sz="2800" dirty="0"/>
              <a:t>にインクルードする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99592" y="5733256"/>
            <a:ext cx="4931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完成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5112568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6021288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依存関係を自動で作ったり、ソースファイルを自動で取得したり、</a:t>
            </a:r>
            <a:endParaRPr kumimoji="1" lang="en-US" altLang="ja-JP" dirty="0"/>
          </a:p>
          <a:p>
            <a:r>
              <a:rPr lang="ja-JP" altLang="en-US" dirty="0"/>
              <a:t>　まだ自動化できる部分はいろいろある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73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 err="1"/>
              <a:t>の応</a:t>
            </a:r>
            <a:r>
              <a:rPr kumimoji="1" lang="ja-JP" altLang="en-US" dirty="0"/>
              <a:t>用例</a:t>
            </a:r>
            <a:r>
              <a:rPr kumimoji="1" lang="en-US" altLang="ja-JP" dirty="0"/>
              <a:t>:</a:t>
            </a:r>
            <a:r>
              <a:rPr lang="ja-JP" altLang="en-US" dirty="0"/>
              <a:t>データ処理</a:t>
            </a:r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112474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大量のデータをスクリプトで変換したい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2132856"/>
            <a:ext cx="186140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input0.dat</a:t>
            </a:r>
          </a:p>
          <a:p>
            <a:r>
              <a:rPr lang="en-US" altLang="ja-JP" sz="3200" dirty="0">
                <a:latin typeface="Menlo"/>
              </a:rPr>
              <a:t>input1.dat</a:t>
            </a:r>
          </a:p>
          <a:p>
            <a:r>
              <a:rPr kumimoji="1" lang="en-US" altLang="ja-JP" sz="3200" dirty="0">
                <a:latin typeface="Menlo"/>
              </a:rPr>
              <a:t>input2.dat</a:t>
            </a:r>
          </a:p>
          <a:p>
            <a:r>
              <a:rPr lang="en-US" altLang="ja-JP" sz="3200" dirty="0">
                <a:latin typeface="Menlo"/>
              </a:rPr>
              <a:t>input3.dat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input9.dat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132856"/>
            <a:ext cx="212750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output0.dat</a:t>
            </a:r>
          </a:p>
          <a:p>
            <a:r>
              <a:rPr lang="en-US" altLang="ja-JP" sz="3200" dirty="0">
                <a:latin typeface="Menlo"/>
              </a:rPr>
              <a:t>output1.dat</a:t>
            </a:r>
          </a:p>
          <a:p>
            <a:r>
              <a:rPr lang="en-US" altLang="ja-JP" sz="3200" dirty="0">
                <a:latin typeface="Menlo"/>
              </a:rPr>
              <a:t>out</a:t>
            </a:r>
            <a:r>
              <a:rPr kumimoji="1" lang="en-US" altLang="ja-JP" sz="3200" dirty="0">
                <a:latin typeface="Menlo"/>
              </a:rPr>
              <a:t>put2.dat</a:t>
            </a:r>
          </a:p>
          <a:p>
            <a:r>
              <a:rPr lang="en-US" altLang="ja-JP" sz="3200" dirty="0">
                <a:latin typeface="Menlo"/>
              </a:rPr>
              <a:t>output3.dat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output9.dat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7" name="下矢印 6"/>
          <p:cNvSpPr/>
          <p:nvPr/>
        </p:nvSpPr>
        <p:spPr>
          <a:xfrm rot="16200000">
            <a:off x="4031940" y="3320987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407707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 panose="020B0609030804020204"/>
              </a:rPr>
              <a:t>convert.py</a:t>
            </a:r>
            <a:endParaRPr kumimoji="1" lang="ja-JP" altLang="en-US" sz="3200" dirty="0">
              <a:latin typeface="Menlo" panose="020B060903080402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5445224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nlo" panose="020B0609030804020204"/>
              </a:rPr>
              <a:t>python convert.py &lt; input0.dat &gt; output0.dat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input1.dat &gt; output1.dat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input2.dat &gt; output2.dat</a:t>
            </a:r>
          </a:p>
          <a:p>
            <a:r>
              <a:rPr kumimoji="1" lang="en-US" altLang="ja-JP" dirty="0">
                <a:latin typeface="Menlo" panose="020B0609030804020204"/>
              </a:rPr>
              <a:t>…</a:t>
            </a:r>
            <a:endParaRPr kumimoji="1" lang="ja-JP" alt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76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 err="1"/>
              <a:t>の応</a:t>
            </a:r>
            <a:r>
              <a:rPr lang="ja-JP" altLang="en-US" dirty="0"/>
              <a:t>用例</a:t>
            </a:r>
            <a:r>
              <a:rPr lang="en-US" altLang="ja-JP" dirty="0"/>
              <a:t>:</a:t>
            </a:r>
            <a:r>
              <a:rPr lang="ja-JP" altLang="en-US" dirty="0"/>
              <a:t>データ処理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916832"/>
            <a:ext cx="612068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4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python convert.py &lt;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 err="1">
                <a:solidFill>
                  <a:srgbClr val="0460B1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196752"/>
            <a:ext cx="779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こんな</a:t>
            </a:r>
            <a:r>
              <a:rPr lang="en-US" altLang="ja-JP" sz="2800" dirty="0" err="1"/>
              <a:t>Makefile</a:t>
            </a:r>
            <a:r>
              <a:rPr lang="ja-JP" altLang="en-US" sz="2800" dirty="0"/>
              <a:t>を書けば</a:t>
            </a:r>
            <a:r>
              <a:rPr lang="en-US" altLang="ja-JP" sz="2800" dirty="0"/>
              <a:t>make</a:t>
            </a:r>
            <a:r>
              <a:rPr lang="ja-JP" altLang="en-US" sz="2800" dirty="0"/>
              <a:t>一発で変換できる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982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シェル関数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39552" y="1268760"/>
            <a:ext cx="6739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32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32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672" y="24208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実行結果を変数に代入する</a:t>
            </a:r>
          </a:p>
        </p:txBody>
      </p:sp>
      <p:cxnSp>
        <p:nvCxnSpPr>
          <p:cNvPr id="7" name="直線コネクタ 6"/>
          <p:cNvCxnSpPr>
            <a:stCxn id="3" idx="2"/>
          </p:cNvCxnSpPr>
          <p:nvPr/>
        </p:nvCxnSpPr>
        <p:spPr>
          <a:xfrm flipV="1">
            <a:off x="3909225" y="1844824"/>
            <a:ext cx="3039039" cy="871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/>
        </p:nvSpPr>
        <p:spPr>
          <a:xfrm>
            <a:off x="5364088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187624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4"/>
            <a:endCxn id="9" idx="4"/>
          </p:cNvCxnSpPr>
          <p:nvPr/>
        </p:nvCxnSpPr>
        <p:spPr>
          <a:xfrm rot="5400000">
            <a:off x="3383868" y="-243408"/>
            <a:ext cx="12700" cy="41764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96" y="4077072"/>
            <a:ext cx="902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input2.dat … input9.dat</a:t>
            </a:r>
            <a:endParaRPr lang="ja-JP" altLang="en-US" sz="2400" dirty="0"/>
          </a:p>
        </p:txBody>
      </p:sp>
      <p:sp>
        <p:nvSpPr>
          <p:cNvPr id="14" name="下矢印 13"/>
          <p:cNvSpPr/>
          <p:nvPr/>
        </p:nvSpPr>
        <p:spPr>
          <a:xfrm>
            <a:off x="3779912" y="32129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03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変数の置換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83568" y="1124744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2447" y="198884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別の変数を、パターンマッチにより置換する</a:t>
            </a:r>
          </a:p>
        </p:txBody>
      </p:sp>
      <p:sp>
        <p:nvSpPr>
          <p:cNvPr id="5" name="下矢印 4"/>
          <p:cNvSpPr/>
          <p:nvPr/>
        </p:nvSpPr>
        <p:spPr>
          <a:xfrm>
            <a:off x="4211960" y="42210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8458" y="335699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… input9.dat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1216" y="4941168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=output0.dat output1.dat … output9.dat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22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412776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B050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3200" dirty="0">
                <a:solidFill>
                  <a:srgbClr val="FFC000"/>
                </a:solidFill>
                <a:latin typeface="Consolas" panose="020B0609020204030204" pitchFamily="49" charset="0"/>
              </a:rPr>
              <a:t>output0.dat output1.dat …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95536" y="2852936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547664" y="1916832"/>
            <a:ext cx="252028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2699792" y="1692097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115616" y="292494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6" idx="4"/>
            <a:endCxn id="8" idx="0"/>
          </p:cNvCxnSpPr>
          <p:nvPr/>
        </p:nvCxnSpPr>
        <p:spPr>
          <a:xfrm rot="5400000">
            <a:off x="1507305" y="1624444"/>
            <a:ext cx="1016823" cy="15841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979712" y="248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マッチ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95536" y="4725144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55976" y="400506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Consolas" panose="020B0609020204030204" pitchFamily="49" charset="0"/>
              </a:rPr>
              <a:t>% = 0.dat</a:t>
            </a:r>
            <a:endParaRPr lang="ja-JP" altLang="en-US" sz="2800" dirty="0"/>
          </a:p>
        </p:txBody>
      </p:sp>
      <p:sp>
        <p:nvSpPr>
          <p:cNvPr id="16" name="下矢印 15"/>
          <p:cNvSpPr/>
          <p:nvPr/>
        </p:nvSpPr>
        <p:spPr>
          <a:xfrm>
            <a:off x="2339752" y="4005064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31840" y="6093296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228184" y="6093296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5292080" y="5373216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6300192" y="544522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カギ線コネクタ 22"/>
          <p:cNvCxnSpPr>
            <a:stCxn id="19" idx="4"/>
            <a:endCxn id="17" idx="0"/>
          </p:cNvCxnSpPr>
          <p:nvPr/>
        </p:nvCxnSpPr>
        <p:spPr>
          <a:xfrm rot="5400000">
            <a:off x="4553028" y="5246232"/>
            <a:ext cx="504056" cy="119007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20" idx="4"/>
            <a:endCxn id="18" idx="0"/>
          </p:cNvCxnSpPr>
          <p:nvPr/>
        </p:nvCxnSpPr>
        <p:spPr>
          <a:xfrm rot="16200000" flipH="1">
            <a:off x="6690552" y="5378899"/>
            <a:ext cx="432048" cy="99674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/>
              <a:t>によるデータ処理</a:t>
            </a:r>
            <a:endParaRPr kumimoji="1" lang="ja-JP" altLang="en-US" dirty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331640" y="126876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更新されたファイルのみ変換され</a:t>
            </a:r>
            <a:r>
              <a:rPr lang="ja-JP" altLang="en-US" sz="2800" dirty="0"/>
              <a:t>て効率的</a:t>
            </a:r>
            <a:endParaRPr kumimoji="1" lang="en-US" altLang="ja-JP" sz="2800" dirty="0"/>
          </a:p>
        </p:txBody>
      </p:sp>
      <p:pic>
        <p:nvPicPr>
          <p:cNvPr id="6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31640" y="2276872"/>
            <a:ext cx="657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nlo"/>
              </a:rPr>
              <a:t>make –j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による並列ビルドができて便利</a:t>
            </a:r>
            <a:endParaRPr kumimoji="1" lang="en-US" altLang="ja-JP" sz="2800" dirty="0"/>
          </a:p>
        </p:txBody>
      </p:sp>
      <p:pic>
        <p:nvPicPr>
          <p:cNvPr id="2052" name="Picture 4" descr="小さな花のイラスト「赤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92521" cy="8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1640" y="32849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データの変換方法が記録として残る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うっかりした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5" y="4437112"/>
            <a:ext cx="170370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472514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三日後の自分は他人</a:t>
            </a:r>
            <a:endParaRPr lang="en-US" altLang="ja-JP" sz="2400" dirty="0"/>
          </a:p>
          <a:p>
            <a:r>
              <a:rPr lang="ja-JP" altLang="en-US" sz="2400" dirty="0"/>
              <a:t>「データフォルダで</a:t>
            </a:r>
            <a:r>
              <a:rPr lang="en-US" altLang="ja-JP" sz="2400" dirty="0"/>
              <a:t>make</a:t>
            </a:r>
            <a:r>
              <a:rPr lang="ja-JP" altLang="en-US" sz="2400" dirty="0"/>
              <a:t>すればよい」とだけ</a:t>
            </a:r>
            <a:endParaRPr lang="en-US" altLang="ja-JP" sz="2400" dirty="0"/>
          </a:p>
          <a:p>
            <a:r>
              <a:rPr kumimoji="1" lang="ja-JP" altLang="en-US" sz="2400" dirty="0"/>
              <a:t>覚えておけば良いので、判断力を消費しない</a:t>
            </a:r>
            <a:endParaRPr kumimoji="1" lang="en-US" altLang="ja-JP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6381328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make</a:t>
            </a:r>
            <a:r>
              <a:rPr lang="ja-JP" altLang="en-US" dirty="0"/>
              <a:t>ではなくシェルスクリプトでも良いから、とにかく自動化＆保存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6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/>
              <a:t>による論文ビルド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323528" y="1988840"/>
            <a:ext cx="7920880" cy="3683868"/>
            <a:chOff x="323528" y="1113284"/>
            <a:chExt cx="7920880" cy="3683868"/>
          </a:xfrm>
        </p:grpSpPr>
        <p:pic>
          <p:nvPicPr>
            <p:cNvPr id="4098" name="Picture 2" descr="ファイルアイコン（赤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564904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7452320" y="29249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PDF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0" name="Picture 4" descr="ファイルアイコン（グレー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2564903"/>
              <a:ext cx="936104" cy="108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364088" y="298766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 err="1">
                  <a:solidFill>
                    <a:schemeClr val="bg1"/>
                  </a:solidFill>
                </a:rPr>
                <a:t>TeX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2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689348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77580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058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52" y="17582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2" y="19106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52" y="20630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3" y="36335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93" y="37859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3" y="39383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93" y="40907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線矢印コネクタ 9"/>
            <p:cNvCxnSpPr>
              <a:endCxn id="4102" idx="1"/>
            </p:cNvCxnSpPr>
            <p:nvPr/>
          </p:nvCxnSpPr>
          <p:spPr>
            <a:xfrm flipV="1">
              <a:off x="1979712" y="2191081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V="1">
              <a:off x="1979712" y="4279313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 flipH="1">
              <a:off x="323528" y="1113284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 flipH="1">
              <a:off x="323528" y="3129508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flipH="1">
              <a:off x="1907704" y="4365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gnuplot</a:t>
              </a:r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1907704" y="227687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python</a:t>
              </a:r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 flipH="1">
              <a:off x="2483768" y="3356992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flipH="1">
              <a:off x="2483768" y="1268760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cxnSp>
          <p:nvCxnSpPr>
            <p:cNvPr id="20" name="カギ線コネクタ 19"/>
            <p:cNvCxnSpPr>
              <a:stCxn id="4102" idx="3"/>
              <a:endCxn id="6" idx="1"/>
            </p:cNvCxnSpPr>
            <p:nvPr/>
          </p:nvCxnSpPr>
          <p:spPr>
            <a:xfrm>
              <a:off x="3707904" y="2191081"/>
              <a:ext cx="1656184" cy="981245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/>
            <p:cNvCxnSpPr>
              <a:stCxn id="8" idx="3"/>
              <a:endCxn id="6" idx="1"/>
            </p:cNvCxnSpPr>
            <p:nvPr/>
          </p:nvCxnSpPr>
          <p:spPr>
            <a:xfrm flipV="1">
              <a:off x="3707904" y="3172326"/>
              <a:ext cx="1656184" cy="110698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4100" idx="3"/>
              <a:endCxn id="3" idx="1"/>
            </p:cNvCxnSpPr>
            <p:nvPr/>
          </p:nvCxnSpPr>
          <p:spPr>
            <a:xfrm>
              <a:off x="6228184" y="3108448"/>
              <a:ext cx="1224136" cy="11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/>
            <p:cNvSpPr txBox="1"/>
            <p:nvPr/>
          </p:nvSpPr>
          <p:spPr>
            <a:xfrm>
              <a:off x="6113492" y="3203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コンパイル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51520" y="58052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最初に精度の低いデータで図を作っておいて、後から</a:t>
            </a:r>
            <a:endParaRPr kumimoji="1" lang="en-US" altLang="ja-JP" sz="2400" dirty="0"/>
          </a:p>
          <a:p>
            <a:r>
              <a:rPr lang="ja-JP" altLang="en-US" sz="2400" dirty="0"/>
              <a:t>本番の図に差し替える時等に便利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51520" y="10527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依存関係と処理を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に記述しておけば、データの更新から論文</a:t>
            </a:r>
            <a:r>
              <a:rPr lang="en-US" altLang="ja-JP" sz="2400" dirty="0"/>
              <a:t>PDF</a:t>
            </a:r>
            <a:r>
              <a:rPr lang="ja-JP" altLang="en-US" sz="2400" dirty="0"/>
              <a:t>まで</a:t>
            </a:r>
            <a:r>
              <a:rPr lang="en-US" altLang="ja-JP" sz="2400" dirty="0"/>
              <a:t>make</a:t>
            </a:r>
            <a:r>
              <a:rPr lang="ja-JP" altLang="en-US" sz="2400" dirty="0"/>
              <a:t>一発で行く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6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395536" y="1340768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依存関係のあるタスクは原則として自動化する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 flipH="1">
            <a:off x="1043608" y="198884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「</a:t>
            </a:r>
            <a:r>
              <a:rPr lang="ja-JP" altLang="en-US" sz="2800" dirty="0">
                <a:solidFill>
                  <a:srgbClr val="FFC000"/>
                </a:solidFill>
              </a:rPr>
              <a:t>〇〇</a:t>
            </a:r>
            <a:r>
              <a:rPr lang="ja-JP" altLang="en-US" sz="2800" dirty="0"/>
              <a:t>したら</a:t>
            </a:r>
            <a:r>
              <a:rPr lang="ja-JP" altLang="en-US" sz="2800" dirty="0">
                <a:solidFill>
                  <a:srgbClr val="00B050"/>
                </a:solidFill>
              </a:rPr>
              <a:t>〇〇</a:t>
            </a:r>
            <a:r>
              <a:rPr lang="ja-JP" altLang="en-US" sz="2800" dirty="0"/>
              <a:t>しなければならない」や</a:t>
            </a:r>
            <a:endParaRPr lang="en-US" altLang="ja-JP" sz="2800" dirty="0"/>
          </a:p>
          <a:p>
            <a:r>
              <a:rPr kumimoji="1" lang="ja-JP" altLang="en-US" sz="2800" dirty="0"/>
              <a:t>「</a:t>
            </a:r>
            <a:r>
              <a:rPr kumimoji="1" lang="ja-JP" altLang="en-US" sz="2800" dirty="0">
                <a:solidFill>
                  <a:srgbClr val="00B050"/>
                </a:solidFill>
              </a:rPr>
              <a:t>〇〇</a:t>
            </a:r>
            <a:r>
              <a:rPr kumimoji="1" lang="ja-JP" altLang="en-US" sz="2800" dirty="0"/>
              <a:t>の前には</a:t>
            </a:r>
            <a:r>
              <a:rPr kumimoji="1" lang="ja-JP" altLang="en-US" sz="2800" dirty="0">
                <a:solidFill>
                  <a:srgbClr val="FFC000"/>
                </a:solidFill>
              </a:rPr>
              <a:t>〇〇</a:t>
            </a:r>
            <a:r>
              <a:rPr kumimoji="1" lang="ja-JP" altLang="en-US" sz="2800" dirty="0"/>
              <a:t>すること」は危険信号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67544" y="378904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データ処理などは原則として自動化しておく</a:t>
            </a:r>
            <a:endParaRPr lang="en-US" altLang="ja-JP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259632" y="443711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便利のためというより、後の記録のために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865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131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2642</TotalTime>
  <Words>2157</Words>
  <Application>Microsoft Office PowerPoint</Application>
  <PresentationFormat>画面に合わせる (4:3)</PresentationFormat>
  <Paragraphs>352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Menlo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宙志 渡辺</cp:lastModifiedBy>
  <cp:revision>576</cp:revision>
  <dcterms:created xsi:type="dcterms:W3CDTF">2019-01-02T05:23:01Z</dcterms:created>
  <dcterms:modified xsi:type="dcterms:W3CDTF">2024-05-09T05:33:31Z</dcterms:modified>
</cp:coreProperties>
</file>